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57" r:id="rId4"/>
    <p:sldId id="268" r:id="rId5"/>
    <p:sldId id="258" r:id="rId6"/>
    <p:sldId id="259" r:id="rId7"/>
    <p:sldId id="265" r:id="rId8"/>
    <p:sldId id="266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F862"/>
    <a:srgbClr val="26EF0B"/>
    <a:srgbClr val="1BF120"/>
    <a:srgbClr val="E7F80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EE0A5-9B62-4775-B71B-7B142FBBD99E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8F980-4EA2-4413-9A68-8966983B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C3D03E5-274B-48B5-A7AE-E5F9F683C7DB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4F399EF-3516-406E-B825-B87407DD7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399EF-3516-406E-B825-B87407DD7E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FC2A-8708-482E-94ED-CFE44D008DDD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A389-AC78-42F7-A04D-349DB8EE63E4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D3D2-128D-4EE4-B7BE-25C411DD3C30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19C-60B6-4810-BD23-E8983BD74A37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DB09-C968-4686-A0AA-4261CDF3C9FC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E87-E447-46C1-BC12-51534B2B5991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C98F-E089-46BE-82F5-A6543BE7CE73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1AEB-E76E-4E5B-8A63-48F98266403C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77EE-94FE-4340-B0AC-29A52F46F5CD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5A9E-4ADD-4E4A-BD53-D90578227AB9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F737-2CF6-4FB8-8DC2-5A6381283956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9302C0-7AFD-4A26-A557-76A2ED6C5278}" type="datetime1">
              <a:rPr lang="en-US" smtClean="0"/>
              <a:pPr/>
              <a:t>6/4/2014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https://scontent-a-vie.xx.fbcdn.net/hphotos-xpa1/t1.0-9/10178111_1462050417371118_2663267415059555270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143000"/>
            <a:ext cx="6826250" cy="5119688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7543800" cy="182880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Name :Sami </a:t>
            </a:r>
            <a:r>
              <a:rPr lang="en-US" sz="17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Kryeziu</a:t>
            </a:r>
            <a:r>
              <a:rPr lang="en-US" sz="17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</a:t>
            </a:r>
          </a:p>
          <a:p>
            <a:pPr algn="l"/>
            <a:r>
              <a:rPr lang="en-US" sz="17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Country : Republic of Kosovo</a:t>
            </a:r>
          </a:p>
          <a:p>
            <a:pPr algn="l"/>
            <a:r>
              <a:rPr lang="en-US" sz="17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Affiliation: NGO:  Agro  Vet Development </a:t>
            </a:r>
          </a:p>
          <a:p>
            <a:pPr algn="l"/>
            <a:r>
              <a:rPr lang="en-US" sz="17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Position: Project manager </a:t>
            </a:r>
            <a:endParaRPr lang="en-US" sz="4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sz="4800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324600"/>
            <a:ext cx="4953000" cy="476250"/>
          </a:xfrm>
        </p:spPr>
        <p:txBody>
          <a:bodyPr/>
          <a:lstStyle/>
          <a:p>
            <a:r>
              <a:rPr lang="en-US" dirty="0" smtClean="0"/>
              <a:t>Agroforestry and the Common Agricultural Policy,  03.06. 2014.</a:t>
            </a:r>
            <a:endParaRPr lang="en-US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7010400" y="381000"/>
          <a:ext cx="1962150" cy="676275"/>
        </p:xfrm>
        <a:graphic>
          <a:graphicData uri="http://schemas.openxmlformats.org/presentationml/2006/ole">
            <p:oleObj spid="_x0000_s7169" r:id="rId5" imgW="2704762" imgH="847843" progId="">
              <p:embed/>
            </p:oleObj>
          </a:graphicData>
        </a:graphic>
      </p:graphicFrame>
      <p:pic>
        <p:nvPicPr>
          <p:cNvPr id="7" name="Picture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5486400"/>
            <a:ext cx="742950" cy="952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173" name="AutoShape 5" descr="http://wikitravel.org/upload/en/thumb/3/32/Paris-eiffel-tower.jpg/210px-Paris-eiffel-tower.jpg"/>
          <p:cNvSpPr>
            <a:spLocks noChangeAspect="1" noChangeArrowheads="1"/>
          </p:cNvSpPr>
          <p:nvPr/>
        </p:nvSpPr>
        <p:spPr bwMode="auto">
          <a:xfrm>
            <a:off x="4191000" y="914400"/>
            <a:ext cx="2000250" cy="2667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343400" cy="2438400"/>
          </a:xfrm>
        </p:spPr>
        <p:txBody>
          <a:bodyPr>
            <a:normAutofit/>
          </a:bodyPr>
          <a:lstStyle/>
          <a:p>
            <a:pPr algn="just"/>
            <a:r>
              <a:rPr lang="en-GB" sz="1400" dirty="0" smtClean="0"/>
              <a:t>Located in the Balkans, Kosovo has land area of 10,887 square km.  </a:t>
            </a:r>
          </a:p>
          <a:p>
            <a:pPr algn="just"/>
            <a:r>
              <a:rPr lang="en-GB" sz="1400" dirty="0" smtClean="0"/>
              <a:t>Population is estimated at 2 million. </a:t>
            </a:r>
          </a:p>
          <a:p>
            <a:pPr algn="just"/>
            <a:r>
              <a:rPr lang="en-GB" sz="1400" dirty="0" smtClean="0"/>
              <a:t>Located in the centre of the Balkan Peninsula.</a:t>
            </a:r>
          </a:p>
          <a:p>
            <a:pPr algn="just"/>
            <a:r>
              <a:rPr lang="en-GB" sz="1400" dirty="0" smtClean="0"/>
              <a:t>It is bordered by Macedonia (FYROM), Albania, Serbia and Montenegro. </a:t>
            </a:r>
          </a:p>
          <a:p>
            <a:pPr algn="just"/>
            <a:r>
              <a:rPr lang="en-GB" sz="1400" dirty="0" smtClean="0"/>
              <a:t>The gross domestic product per capita in 2011 was estimated to be 3`71 Euro.</a:t>
            </a:r>
          </a:p>
          <a:p>
            <a:pPr algn="just"/>
            <a:r>
              <a:rPr lang="en-GB" sz="1400" dirty="0" smtClean="0"/>
              <a:t>Recognized as state from 107 world countries after proclamation of </a:t>
            </a:r>
            <a:r>
              <a:rPr lang="en-GB" sz="1400" dirty="0" err="1" smtClean="0"/>
              <a:t>indipendence</a:t>
            </a:r>
            <a:r>
              <a:rPr lang="en-GB" sz="1400" dirty="0" smtClean="0"/>
              <a:t> (2008). </a:t>
            </a:r>
            <a:endParaRPr lang="en-US" sz="1400" dirty="0" smtClean="0"/>
          </a:p>
          <a:p>
            <a:pPr algn="just"/>
            <a:endParaRPr lang="en-US" sz="12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066800"/>
            <a:ext cx="35433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</p:spPr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4419600"/>
            <a:ext cx="7772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dirty="0" smtClean="0"/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smtClean="0">
                <a:solidFill>
                  <a:srgbClr val="00B050"/>
                </a:solidFill>
              </a:rPr>
              <a:t>Government budget for Agriculture was 2013 = 13.7 million Euro (2013). 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smtClean="0">
                <a:solidFill>
                  <a:srgbClr val="00B050"/>
                </a:solidFill>
              </a:rPr>
              <a:t>Other international funds 23 million Euros,. Total 42 mil euro.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smtClean="0">
                <a:solidFill>
                  <a:srgbClr val="00B050"/>
                </a:solidFill>
              </a:rPr>
              <a:t>Low export and high food import.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smtClean="0">
                <a:solidFill>
                  <a:srgbClr val="00B050"/>
                </a:solidFill>
              </a:rPr>
              <a:t>Low processing and storage capacities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smtClean="0">
                <a:solidFill>
                  <a:srgbClr val="00B050"/>
                </a:solidFill>
              </a:rPr>
              <a:t>High competition from outside countries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smtClean="0">
                <a:solidFill>
                  <a:srgbClr val="00B050"/>
                </a:solidFill>
              </a:rPr>
              <a:t>Characterized with small size of landholdings/Farmers.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smtClean="0">
                <a:solidFill>
                  <a:srgbClr val="00B050"/>
                </a:solidFill>
              </a:rPr>
              <a:t>Low technologies,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smtClean="0">
                <a:solidFill>
                  <a:srgbClr val="00B050"/>
                </a:solidFill>
              </a:rPr>
              <a:t>Cheap </a:t>
            </a:r>
            <a:r>
              <a:rPr lang="en-US" sz="1400" dirty="0" err="1" smtClean="0">
                <a:solidFill>
                  <a:srgbClr val="00B050"/>
                </a:solidFill>
              </a:rPr>
              <a:t>labour</a:t>
            </a:r>
            <a:r>
              <a:rPr lang="en-US" sz="1400" dirty="0" smtClean="0">
                <a:solidFill>
                  <a:srgbClr val="00B050"/>
                </a:solidFill>
              </a:rPr>
              <a:t> cost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smtClean="0">
                <a:solidFill>
                  <a:srgbClr val="00B050"/>
                </a:solidFill>
              </a:rPr>
              <a:t>Lack of research institutes in different fields of Agriculture etc.   </a:t>
            </a:r>
          </a:p>
          <a:p>
            <a:pPr marL="342900" indent="-342900" algn="just">
              <a:buFont typeface="+mj-lt"/>
              <a:buAutoNum type="alphaLcPeriod"/>
            </a:pP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838200" y="40386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00B050"/>
                </a:solidFill>
              </a:rPr>
              <a:t>Kosovo is viewed as a country with potential for a flourishing agricultural industry, but is faced with: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short history of </a:t>
            </a:r>
            <a:r>
              <a:rPr lang="en-US" sz="2800" dirty="0" err="1" smtClean="0"/>
              <a:t>Agroforestry</a:t>
            </a:r>
            <a:r>
              <a:rPr lang="en-US" sz="2800" dirty="0" smtClean="0"/>
              <a:t> in our country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498080" cy="2743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/>
              <a:t>Has been recognized in practice and is used as agricultural method of food production from local farmers, but not known as fact and concept.</a:t>
            </a:r>
          </a:p>
          <a:p>
            <a:pPr algn="just">
              <a:lnSpc>
                <a:spcPct val="150000"/>
              </a:lnSpc>
            </a:pPr>
            <a:endParaRPr lang="en-US" sz="1600" dirty="0" smtClean="0"/>
          </a:p>
          <a:p>
            <a:pPr algn="just">
              <a:lnSpc>
                <a:spcPct val="150000"/>
              </a:lnSpc>
            </a:pPr>
            <a:r>
              <a:rPr lang="en-US" sz="1600" dirty="0" smtClean="0"/>
              <a:t>The remarkably influenced by political circumstances.</a:t>
            </a:r>
          </a:p>
          <a:p>
            <a:pPr algn="just">
              <a:lnSpc>
                <a:spcPct val="150000"/>
              </a:lnSpc>
            </a:pPr>
            <a:endParaRPr lang="en-US" sz="1600" dirty="0" smtClean="0"/>
          </a:p>
          <a:p>
            <a:pPr algn="just">
              <a:lnSpc>
                <a:spcPct val="150000"/>
              </a:lnSpc>
            </a:pPr>
            <a:r>
              <a:rPr lang="en-US" sz="1600" dirty="0" smtClean="0"/>
              <a:t>2002 start to use as a concept from USAID, and promote.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14300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/>
              <a:t>Agroforestry</a:t>
            </a:r>
            <a:r>
              <a:rPr lang="en-US" b="1" dirty="0" smtClean="0"/>
              <a:t> systems that historically has been used in Kosovo may be classified into: </a:t>
            </a:r>
          </a:p>
          <a:p>
            <a:pPr algn="just"/>
            <a:endParaRPr lang="en-US" b="1" dirty="0" smtClean="0"/>
          </a:p>
          <a:p>
            <a:pPr marL="342900" indent="-342900" algn="just">
              <a:buAutoNum type="arabicPeriod"/>
            </a:pPr>
            <a:r>
              <a:rPr lang="en-US" dirty="0" err="1" smtClean="0"/>
              <a:t>Agrisilvicultural</a:t>
            </a:r>
            <a:r>
              <a:rPr lang="en-US" dirty="0" smtClean="0"/>
              <a:t> systems including crops and trees (corn, </a:t>
            </a:r>
            <a:r>
              <a:rPr lang="en-US" dirty="0" err="1" smtClean="0"/>
              <a:t>Robenia</a:t>
            </a:r>
            <a:r>
              <a:rPr lang="en-US" dirty="0" smtClean="0"/>
              <a:t>, wind breaks).</a:t>
            </a:r>
          </a:p>
          <a:p>
            <a:pPr marL="342900" indent="-342900" algn="just">
              <a:buAutoNum type="arabicPeriod"/>
            </a:pPr>
            <a:endParaRPr lang="en-US" dirty="0" smtClean="0"/>
          </a:p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Silvopastoral</a:t>
            </a:r>
            <a:r>
              <a:rPr lang="en-US" dirty="0" smtClean="0"/>
              <a:t> systems including animals and trees  (sheep, cows and fruit orchards “Apple, pear, walnut etc).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3. </a:t>
            </a:r>
            <a:r>
              <a:rPr lang="en-US" dirty="0" err="1" smtClean="0"/>
              <a:t>Agrisilvopastoral</a:t>
            </a:r>
            <a:r>
              <a:rPr lang="en-US" dirty="0" smtClean="0"/>
              <a:t> systems including crops animal and trees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The current limits to the development of </a:t>
            </a:r>
            <a:r>
              <a:rPr lang="en-US" sz="2200" dirty="0" err="1" smtClean="0"/>
              <a:t>agroforestry</a:t>
            </a:r>
            <a:r>
              <a:rPr lang="en-US" sz="2200" dirty="0" smtClean="0"/>
              <a:t> in Kosovo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581400" cy="365125"/>
          </a:xfrm>
        </p:spPr>
        <p:txBody>
          <a:bodyPr/>
          <a:lstStyle/>
          <a:p>
            <a:pPr algn="ctr"/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2286000"/>
            <a:ext cx="4038600" cy="314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MS Gothic" charset="-128"/>
              </a:rPr>
              <a:t>Current situation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libri" pitchFamily="34" charset="0"/>
              <a:ea typeface="MS Gothic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Different priorities  of government.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Lack of understanding the real concept of Agroforestry from local and central state authorities, farmers and other stakeholders.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Lack of strategy (national and local) level on short and long term context.  </a:t>
            </a:r>
            <a:endParaRPr lang="en-US" sz="1400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Lack of developing proper and sustainable programs for education and training at all levels of Agroforestry.</a:t>
            </a:r>
            <a:endParaRPr lang="en-US" sz="1400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Lack of budget (or not exists), for Agroforestry within the budget of  MAFRED. Local authorities.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Lack of research s in Agroforestry.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Lack of training facilities, University programs. 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800600" y="2286000"/>
            <a:ext cx="4191000" cy="292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MS Gothic"/>
              </a:rPr>
              <a:t>Need for promotion and capacity building in Agroforestry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libri" pitchFamily="34" charset="0"/>
              <a:ea typeface="MS Gothic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needs  are: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Increas</a:t>
            </a: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the awareness of central and local authorities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Increase the awareness of farmers and </a:t>
            </a: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others.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Encourage high </a:t>
            </a: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agriculture)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schools&amp;faculty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to include in their school programs.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Different workshops </a:t>
            </a: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at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different </a:t>
            </a: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levels in Agroforestry.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Improve legislation and harmonize with European Union etc.  </a:t>
            </a:r>
            <a:endParaRPr lang="en-US" sz="1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Some relevant steps that our organization is following in our country to encourage </a:t>
            </a:r>
            <a:r>
              <a:rPr lang="en-US" sz="2200" dirty="0" err="1" smtClean="0"/>
              <a:t>agroforestry</a:t>
            </a:r>
            <a:r>
              <a:rPr lang="en-US" sz="2200" dirty="0" smtClean="0"/>
              <a:t> adoption &amp;Promotion.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696200" cy="3124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1400" dirty="0" smtClean="0">
                <a:solidFill>
                  <a:srgbClr val="00B050"/>
                </a:solidFill>
              </a:rPr>
              <a:t>Meeting local and central authorities (Giving the idea of </a:t>
            </a:r>
            <a:r>
              <a:rPr lang="en-US" sz="1400" dirty="0" err="1" smtClean="0">
                <a:solidFill>
                  <a:srgbClr val="00B050"/>
                </a:solidFill>
              </a:rPr>
              <a:t>Agroforestry</a:t>
            </a:r>
            <a:r>
              <a:rPr lang="en-US" sz="1400" dirty="0" smtClean="0">
                <a:solidFill>
                  <a:srgbClr val="00B050"/>
                </a:solidFill>
              </a:rPr>
              <a:t> (Providing them with leaflets, CD and other information). </a:t>
            </a:r>
          </a:p>
          <a:p>
            <a:pPr algn="just">
              <a:lnSpc>
                <a:spcPct val="150000"/>
              </a:lnSpc>
            </a:pPr>
            <a:r>
              <a:rPr lang="en-US" sz="1400" dirty="0" smtClean="0">
                <a:solidFill>
                  <a:srgbClr val="00B050"/>
                </a:solidFill>
              </a:rPr>
              <a:t>Established the </a:t>
            </a:r>
            <a:r>
              <a:rPr lang="en-US" sz="1400" dirty="0" err="1" smtClean="0">
                <a:solidFill>
                  <a:srgbClr val="00B050"/>
                </a:solidFill>
              </a:rPr>
              <a:t>Agroforestry</a:t>
            </a:r>
            <a:r>
              <a:rPr lang="en-US" sz="1400" dirty="0" smtClean="0">
                <a:solidFill>
                  <a:srgbClr val="00B050"/>
                </a:solidFill>
              </a:rPr>
              <a:t> working group in Kosovo. (lobbying activities). And </a:t>
            </a:r>
            <a:r>
              <a:rPr lang="en-US" sz="1400" dirty="0" err="1" smtClean="0">
                <a:solidFill>
                  <a:srgbClr val="00B050"/>
                </a:solidFill>
              </a:rPr>
              <a:t>Euraf</a:t>
            </a:r>
            <a:r>
              <a:rPr lang="en-US" sz="1400" dirty="0" smtClean="0">
                <a:solidFill>
                  <a:srgbClr val="00B050"/>
                </a:solidFill>
              </a:rPr>
              <a:t> members from Kosovo.  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 smtClean="0">
                <a:solidFill>
                  <a:srgbClr val="00B050"/>
                </a:solidFill>
              </a:rPr>
              <a:t>indentif</a:t>
            </a:r>
            <a:r>
              <a:rPr lang="en-US" sz="1400" dirty="0" smtClean="0">
                <a:solidFill>
                  <a:srgbClr val="00B050"/>
                </a:solidFill>
              </a:rPr>
              <a:t> y the potential locations, municipalities, farmers that wants to apply </a:t>
            </a:r>
            <a:r>
              <a:rPr lang="en-US" sz="1400" dirty="0" err="1" smtClean="0">
                <a:solidFill>
                  <a:srgbClr val="00B050"/>
                </a:solidFill>
              </a:rPr>
              <a:t>Agroforestry</a:t>
            </a:r>
            <a:r>
              <a:rPr lang="en-US" sz="1400" dirty="0" smtClean="0">
                <a:solidFill>
                  <a:srgbClr val="00B050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1400" dirty="0" smtClean="0">
                <a:solidFill>
                  <a:srgbClr val="00B050"/>
                </a:solidFill>
              </a:rPr>
              <a:t>Encouraging farmers to apply in their orchards (Fruits with chicken  production) diversify their production.   </a:t>
            </a:r>
            <a:endParaRPr lang="en-US" sz="1400" dirty="0" smtClean="0"/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rgbClr val="00B050"/>
                </a:solidFill>
              </a:rPr>
              <a:t>Encouraging farmers to revitalize old orchards,  forests,  old  agriculture cooperatives based on Agriculture practices.  </a:t>
            </a:r>
          </a:p>
          <a:p>
            <a:pPr algn="just"/>
            <a:endParaRPr lang="en-US" sz="1800" dirty="0" smtClean="0">
              <a:solidFill>
                <a:srgbClr val="00B050"/>
              </a:solidFill>
            </a:endParaRPr>
          </a:p>
          <a:p>
            <a:pPr algn="just"/>
            <a:endParaRPr lang="en-US" sz="1800" dirty="0" smtClean="0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4724400"/>
            <a:ext cx="6477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00B050"/>
                </a:solidFill>
              </a:rPr>
              <a:t>Future steps:</a:t>
            </a:r>
          </a:p>
          <a:p>
            <a:pPr algn="just"/>
            <a:endParaRPr lang="en-US" dirty="0" smtClean="0">
              <a:solidFill>
                <a:srgbClr val="00B05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</a:rPr>
              <a:t>Create national magazine on </a:t>
            </a:r>
            <a:r>
              <a:rPr lang="en-US" sz="1600" dirty="0" err="1" smtClean="0">
                <a:solidFill>
                  <a:srgbClr val="00B050"/>
                </a:solidFill>
              </a:rPr>
              <a:t>Agroforestry</a:t>
            </a:r>
            <a:endParaRPr lang="en-US" sz="1600" dirty="0" smtClean="0">
              <a:solidFill>
                <a:srgbClr val="00B05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</a:rPr>
              <a:t>Organizing a radio programs. 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</a:rPr>
              <a:t>Establishment of demonstration farms. 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</a:rPr>
              <a:t>Field visit of demonstration farms.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24400" y="17526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00B050"/>
                </a:solidFill>
              </a:rPr>
              <a:t>Developing programs on revitalizations of old orchards.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752600"/>
            <a:ext cx="3704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>
                <a:solidFill>
                  <a:srgbClr val="00B050"/>
                </a:solidFill>
              </a:rPr>
              <a:t>Establishment of demostration farms.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4278868"/>
            <a:ext cx="3295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>
                <a:solidFill>
                  <a:srgbClr val="00B050"/>
                </a:solidFill>
              </a:rPr>
              <a:t>Field visit of demostration farms. </a:t>
            </a:r>
          </a:p>
        </p:txBody>
      </p:sp>
      <p:pic>
        <p:nvPicPr>
          <p:cNvPr id="21507" name="Picture 4" descr="DSC024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590800"/>
            <a:ext cx="314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DSC024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714875"/>
            <a:ext cx="2895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0" descr="DSC019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114550"/>
            <a:ext cx="28670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143000" y="6858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Related with some relevant solutions &amp; Promotion  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Science&amp;Policy</a:t>
            </a:r>
            <a:r>
              <a:rPr lang="en-US" dirty="0" smtClean="0"/>
              <a:t> to Promote </a:t>
            </a:r>
            <a:r>
              <a:rPr lang="en-US" dirty="0" err="1" smtClean="0"/>
              <a:t>Agroforestry</a:t>
            </a:r>
            <a:r>
              <a:rPr lang="en-US" dirty="0" smtClean="0"/>
              <a:t> in Practice, Cottbus 2014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2743200"/>
            <a:ext cx="5943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Thank you for your attention</a:t>
            </a:r>
          </a:p>
          <a:p>
            <a:pPr algn="ctr"/>
            <a:endParaRPr lang="fr-FR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Danke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4953000"/>
            <a:ext cx="2250681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www.agrovet-ks.com</a:t>
            </a:r>
          </a:p>
          <a:p>
            <a:endParaRPr lang="en-US" dirty="0" smtClean="0"/>
          </a:p>
          <a:p>
            <a:r>
              <a:rPr lang="en-US" sz="1100" dirty="0" smtClean="0"/>
              <a:t>Sami.kryeziu@agrovet-ks.com</a:t>
            </a:r>
            <a:endParaRPr lang="en-US" sz="11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945</TotalTime>
  <Words>654</Words>
  <Application>Microsoft Office PowerPoint</Application>
  <PresentationFormat>On-screen Show (4:3)</PresentationFormat>
  <Paragraphs>84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A short history of Agroforestry in our country</vt:lpstr>
      <vt:lpstr>Slide 4</vt:lpstr>
      <vt:lpstr> The current limits to the development of agroforestry in Kosovo</vt:lpstr>
      <vt:lpstr>  Some relevant steps that our organization is following in our country to encourage agroforestry adoption &amp;Promotion. 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siemens</cp:lastModifiedBy>
  <cp:revision>115</cp:revision>
  <dcterms:created xsi:type="dcterms:W3CDTF">2006-08-16T00:00:00Z</dcterms:created>
  <dcterms:modified xsi:type="dcterms:W3CDTF">2014-06-04T13:30:28Z</dcterms:modified>
</cp:coreProperties>
</file>